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8" d="100"/>
          <a:sy n="78" d="100"/>
        </p:scale>
        <p:origin x="91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611E5-0CA4-491B-A02E-61BFD2F4D26E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C5CE1-47F7-4D8E-BB24-5361DF5093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5862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611E5-0CA4-491B-A02E-61BFD2F4D26E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C5CE1-47F7-4D8E-BB24-5361DF5093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1371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611E5-0CA4-491B-A02E-61BFD2F4D26E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C5CE1-47F7-4D8E-BB24-5361DF5093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0706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611E5-0CA4-491B-A02E-61BFD2F4D26E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C5CE1-47F7-4D8E-BB24-5361DF5093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50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611E5-0CA4-491B-A02E-61BFD2F4D26E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C5CE1-47F7-4D8E-BB24-5361DF5093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6671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611E5-0CA4-491B-A02E-61BFD2F4D26E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C5CE1-47F7-4D8E-BB24-5361DF5093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9017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611E5-0CA4-491B-A02E-61BFD2F4D26E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C5CE1-47F7-4D8E-BB24-5361DF5093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5518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611E5-0CA4-491B-A02E-61BFD2F4D26E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C5CE1-47F7-4D8E-BB24-5361DF5093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7300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611E5-0CA4-491B-A02E-61BFD2F4D26E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C5CE1-47F7-4D8E-BB24-5361DF5093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6965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611E5-0CA4-491B-A02E-61BFD2F4D26E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C5CE1-47F7-4D8E-BB24-5361DF5093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9359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611E5-0CA4-491B-A02E-61BFD2F4D26E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C5CE1-47F7-4D8E-BB24-5361DF5093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6133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C611E5-0CA4-491B-A02E-61BFD2F4D26E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C5CE1-47F7-4D8E-BB24-5361DF5093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2666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jpg"/><Relationship Id="rId12" Type="http://schemas.openxmlformats.org/officeDocument/2006/relationships/image" Target="../media/image10.jpeg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4.gif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 34"/>
          <p:cNvSpPr/>
          <p:nvPr/>
        </p:nvSpPr>
        <p:spPr>
          <a:xfrm>
            <a:off x="4793381" y="1126156"/>
            <a:ext cx="3609474" cy="4649002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7" name="Группа 26"/>
          <p:cNvGrpSpPr/>
          <p:nvPr/>
        </p:nvGrpSpPr>
        <p:grpSpPr>
          <a:xfrm>
            <a:off x="4793381" y="1126156"/>
            <a:ext cx="3609474" cy="4649002"/>
            <a:chOff x="4793381" y="1126156"/>
            <a:chExt cx="3609474" cy="4649002"/>
          </a:xfrm>
          <a:solidFill>
            <a:schemeClr val="bg1"/>
          </a:solidFill>
        </p:grpSpPr>
        <p:sp>
          <p:nvSpPr>
            <p:cNvPr id="28" name="Прямоугольник 27"/>
            <p:cNvSpPr/>
            <p:nvPr/>
          </p:nvSpPr>
          <p:spPr>
            <a:xfrm>
              <a:off x="4793381" y="1126156"/>
              <a:ext cx="3609474" cy="4649002"/>
            </a:xfrm>
            <a:prstGeom prst="rect">
              <a:avLst/>
            </a:prstGeom>
            <a:grp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230979" y="3899531"/>
              <a:ext cx="2734277" cy="120032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Схема</a:t>
              </a:r>
              <a:r>
                <a:rPr lang="ru-RU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— </a:t>
              </a:r>
              <a:r>
                <a: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это документ, на котором показаны в виде условных изображений или обозначений составные части изделия и связи между ними.</a:t>
              </a:r>
            </a:p>
          </p:txBody>
        </p:sp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89366" y="1529247"/>
              <a:ext cx="1417500" cy="2160000"/>
            </a:xfrm>
            <a:prstGeom prst="rect">
              <a:avLst/>
            </a:prstGeom>
            <a:grpFill/>
            <a:ln w="38100">
              <a:solidFill>
                <a:srgbClr val="0070C0"/>
              </a:solidFill>
            </a:ln>
          </p:spPr>
        </p:pic>
      </p:grpSp>
      <p:grpSp>
        <p:nvGrpSpPr>
          <p:cNvPr id="19" name="Группа 18"/>
          <p:cNvGrpSpPr/>
          <p:nvPr/>
        </p:nvGrpSpPr>
        <p:grpSpPr>
          <a:xfrm>
            <a:off x="4793381" y="1126156"/>
            <a:ext cx="3609474" cy="4649002"/>
            <a:chOff x="4793381" y="1126156"/>
            <a:chExt cx="3609474" cy="4649002"/>
          </a:xfrm>
          <a:solidFill>
            <a:schemeClr val="bg1"/>
          </a:solidFill>
        </p:grpSpPr>
        <p:sp>
          <p:nvSpPr>
            <p:cNvPr id="20" name="Прямоугольник 19"/>
            <p:cNvSpPr/>
            <p:nvPr/>
          </p:nvSpPr>
          <p:spPr>
            <a:xfrm>
              <a:off x="4793381" y="1126156"/>
              <a:ext cx="3609474" cy="4649002"/>
            </a:xfrm>
            <a:prstGeom prst="rect">
              <a:avLst/>
            </a:prstGeom>
            <a:grp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230979" y="3899531"/>
              <a:ext cx="2734277" cy="98488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Механизм</a:t>
              </a:r>
              <a:r>
                <a:rPr lang="ru-RU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— </a:t>
              </a:r>
              <a:r>
                <a: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внутреннее устройство машины, прибора, аппарата, приводящее их в действие.</a:t>
              </a:r>
            </a:p>
          </p:txBody>
        </p:sp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15699" y="1642214"/>
              <a:ext cx="3164835" cy="1934065"/>
            </a:xfrm>
            <a:prstGeom prst="rect">
              <a:avLst/>
            </a:prstGeom>
            <a:grpFill/>
            <a:ln w="38100">
              <a:solidFill>
                <a:srgbClr val="0070C0"/>
              </a:solidFill>
            </a:ln>
          </p:spPr>
        </p:pic>
      </p:grpSp>
      <p:grpSp>
        <p:nvGrpSpPr>
          <p:cNvPr id="11" name="Группа 10"/>
          <p:cNvGrpSpPr/>
          <p:nvPr/>
        </p:nvGrpSpPr>
        <p:grpSpPr>
          <a:xfrm>
            <a:off x="4793381" y="1126156"/>
            <a:ext cx="3609474" cy="4649002"/>
            <a:chOff x="4793381" y="1126156"/>
            <a:chExt cx="3609474" cy="4649002"/>
          </a:xfrm>
          <a:solidFill>
            <a:schemeClr val="bg1"/>
          </a:solidFill>
        </p:grpSpPr>
        <p:sp>
          <p:nvSpPr>
            <p:cNvPr id="12" name="Прямоугольник 11"/>
            <p:cNvSpPr/>
            <p:nvPr/>
          </p:nvSpPr>
          <p:spPr>
            <a:xfrm>
              <a:off x="4793381" y="1126156"/>
              <a:ext cx="3609474" cy="4649002"/>
            </a:xfrm>
            <a:prstGeom prst="rect">
              <a:avLst/>
            </a:prstGeom>
            <a:grp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230979" y="3724719"/>
              <a:ext cx="2734277" cy="163121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Конструирование</a:t>
              </a:r>
              <a:r>
                <a:rPr lang="ru-RU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– создание   из различных материалов (бумаги, картона, дерева, специальных строительных наборов и конструкторов) разнообразные поделки, постройки.</a:t>
              </a:r>
              <a:endParaRPr lang="ru-RU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61494" y="1529247"/>
              <a:ext cx="3164835" cy="2160000"/>
            </a:xfrm>
            <a:prstGeom prst="rect">
              <a:avLst/>
            </a:prstGeom>
            <a:grpFill/>
            <a:ln w="38100">
              <a:solidFill>
                <a:srgbClr val="0070C0"/>
              </a:solidFill>
            </a:ln>
          </p:spPr>
        </p:pic>
      </p:grpSp>
      <p:sp>
        <p:nvSpPr>
          <p:cNvPr id="5" name="Прямоугольник 4"/>
          <p:cNvSpPr/>
          <p:nvPr/>
        </p:nvSpPr>
        <p:spPr>
          <a:xfrm>
            <a:off x="1183907" y="1126156"/>
            <a:ext cx="3609474" cy="4649002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" name="Группа 9"/>
          <p:cNvGrpSpPr/>
          <p:nvPr/>
        </p:nvGrpSpPr>
        <p:grpSpPr>
          <a:xfrm>
            <a:off x="4793381" y="1126156"/>
            <a:ext cx="3609474" cy="4649002"/>
            <a:chOff x="4793381" y="1126156"/>
            <a:chExt cx="3609474" cy="4649002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4793381" y="1126156"/>
              <a:ext cx="3609474" cy="4649002"/>
            </a:xfrm>
            <a:prstGeom prst="rect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621153" y="1503326"/>
              <a:ext cx="19539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СЛОВАРЬ</a:t>
              </a:r>
              <a:endParaRPr lang="ru-RU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492533" y="4493639"/>
              <a:ext cx="22907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ТЕХНИЧЕСКИХ</a:t>
              </a:r>
            </a:p>
            <a:p>
              <a:pPr algn="ctr"/>
              <a:r>
                <a:rPr lang="ru-RU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ТЕРМИНОВ</a:t>
              </a:r>
              <a:endParaRPr lang="ru-RU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92533" y="2103005"/>
              <a:ext cx="2160000" cy="2160000"/>
            </a:xfrm>
            <a:prstGeom prst="rect">
              <a:avLst/>
            </a:prstGeom>
            <a:ln w="38100">
              <a:solidFill>
                <a:srgbClr val="FF0000"/>
              </a:solidFill>
            </a:ln>
          </p:spPr>
        </p:pic>
      </p:grpSp>
      <p:grpSp>
        <p:nvGrpSpPr>
          <p:cNvPr id="15" name="Группа 14"/>
          <p:cNvGrpSpPr/>
          <p:nvPr/>
        </p:nvGrpSpPr>
        <p:grpSpPr>
          <a:xfrm>
            <a:off x="1183907" y="1126156"/>
            <a:ext cx="3609474" cy="4649002"/>
            <a:chOff x="1183907" y="1126156"/>
            <a:chExt cx="3609474" cy="4649002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1183907" y="1126156"/>
              <a:ext cx="3609474" cy="464900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0237" y="1529247"/>
              <a:ext cx="1990454" cy="21600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70C0"/>
              </a:solidFill>
            </a:ln>
          </p:spPr>
        </p:pic>
        <p:sp>
          <p:nvSpPr>
            <p:cNvPr id="18" name="TextBox 17"/>
            <p:cNvSpPr txBox="1"/>
            <p:nvPr/>
          </p:nvSpPr>
          <p:spPr>
            <a:xfrm>
              <a:off x="1790991" y="3899531"/>
              <a:ext cx="2734277" cy="120032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Инженер-конструктор</a:t>
              </a:r>
              <a:r>
                <a:rPr lang="ru-RU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– специалист, участвующий  во всех этапах  жизни изделия – от идеи и до эксплуатации (пользования)</a:t>
              </a:r>
              <a:endParaRPr lang="ru-RU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1183907" y="1126156"/>
            <a:ext cx="3609474" cy="4649002"/>
            <a:chOff x="1183907" y="1126156"/>
            <a:chExt cx="3609474" cy="4649002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1183907" y="1126156"/>
              <a:ext cx="3609474" cy="464900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0237" y="1614020"/>
              <a:ext cx="1990454" cy="199045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70C0"/>
              </a:solidFill>
            </a:ln>
          </p:spPr>
        </p:pic>
        <p:sp>
          <p:nvSpPr>
            <p:cNvPr id="26" name="TextBox 25"/>
            <p:cNvSpPr txBox="1"/>
            <p:nvPr/>
          </p:nvSpPr>
          <p:spPr>
            <a:xfrm>
              <a:off x="1840305" y="3962761"/>
              <a:ext cx="2734277" cy="98488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Модель </a:t>
              </a:r>
              <a:r>
                <a:rPr lang="ru-RU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– это упрощенное  подобие реального объекта, отражающее его свойства. (Например – модель ракеты)</a:t>
              </a:r>
              <a:endParaRPr lang="ru-RU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1183907" y="1126156"/>
            <a:ext cx="3609474" cy="4649002"/>
            <a:chOff x="1183907" y="1126156"/>
            <a:chExt cx="3609474" cy="4649002"/>
          </a:xfrm>
        </p:grpSpPr>
        <p:sp>
          <p:nvSpPr>
            <p:cNvPr id="32" name="Прямоугольник 31"/>
            <p:cNvSpPr/>
            <p:nvPr/>
          </p:nvSpPr>
          <p:spPr>
            <a:xfrm>
              <a:off x="1183907" y="1126156"/>
              <a:ext cx="3609474" cy="464900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6617" y="1529247"/>
              <a:ext cx="3244055" cy="21600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70C0"/>
              </a:solidFill>
            </a:ln>
          </p:spPr>
        </p:pic>
        <p:sp>
          <p:nvSpPr>
            <p:cNvPr id="34" name="TextBox 33"/>
            <p:cNvSpPr txBox="1"/>
            <p:nvPr/>
          </p:nvSpPr>
          <p:spPr>
            <a:xfrm>
              <a:off x="1719281" y="3970412"/>
              <a:ext cx="2734277" cy="141577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Инструкция </a:t>
              </a:r>
              <a:r>
                <a:rPr lang="ru-RU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– </a:t>
              </a:r>
              <a:r>
                <a: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документ, содержащий правила, указания или руководства, устанавливающие порядок и способ выполнения или осуществления чего-либо</a:t>
              </a: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1183907" y="1126156"/>
            <a:ext cx="3609474" cy="4649002"/>
            <a:chOff x="1183907" y="1126156"/>
            <a:chExt cx="3609474" cy="4649002"/>
          </a:xfrm>
          <a:blipFill dpi="0"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37" name="Прямоугольник 36"/>
            <p:cNvSpPr/>
            <p:nvPr/>
          </p:nvSpPr>
          <p:spPr>
            <a:xfrm>
              <a:off x="1183907" y="1126156"/>
              <a:ext cx="3609474" cy="4649002"/>
            </a:xfrm>
            <a:prstGeom prst="rect">
              <a:avLst/>
            </a:prstGeom>
            <a:grp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042556" y="2434442"/>
              <a:ext cx="2030680" cy="92333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/>
                <a:t>Издано в 2020г.</a:t>
              </a:r>
            </a:p>
            <a:p>
              <a:pPr algn="ctr"/>
              <a:r>
                <a:rPr lang="ru-RU" dirty="0" smtClean="0"/>
                <a:t>Группа «Фантазеры»</a:t>
              </a:r>
              <a:endParaRPr lang="ru-RU" dirty="0"/>
            </a:p>
          </p:txBody>
        </p:sp>
      </p:grpSp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853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555"/>
    </mc:Choice>
    <mc:Fallback xmlns="">
      <p:transition spd="slow" advTm="265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7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7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7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7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500"/>
                            </p:stCondLst>
                            <p:childTnLst>
                              <p:par>
                                <p:cTn id="145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7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00"/>
                            </p:stCondLst>
                            <p:childTnLst>
                              <p:par>
                                <p:cTn id="161" presetID="17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audio isNarration="1">
              <p:cMediaNode vol="80000" showWhenStopped="0">
                <p:cTn id="1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5" grpId="0" animBg="1"/>
      <p:bldP spid="35" grpId="1" animBg="1"/>
      <p:bldP spid="5" grpId="0" animBg="1"/>
      <p:bldP spid="5" grpId="1" animBg="1"/>
    </p:bldLst>
  </p:timing>
  <p:extLst>
    <p:ext uri="{E180D4A7-C9FB-4DFB-919C-405C955672EB}">
      <p14:showEvtLst xmlns:p14="http://schemas.microsoft.com/office/powerpoint/2010/main">
        <p14:triggerEvt type="onClick" time="3846" objId="10"/>
        <p14:triggerEvt type="onClick" time="9591" objId="11"/>
        <p14:triggerEvt type="onClick" time="14887" objId="19"/>
        <p14:triggerEvt type="onClick" time="19095" objId="27"/>
        <p14:triggerEvt type="onClick" time="22552" objId="35"/>
      </p14:showEvtLst>
    </p:ext>
  </p:extLst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127</TotalTime>
  <Words>128</Words>
  <Application>Microsoft Office PowerPoint</Application>
  <PresentationFormat>Экран (4:3)</PresentationFormat>
  <Paragraphs>11</Paragraphs>
  <Slides>1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Георгий Аствацатуров</dc:creator>
  <cp:lastModifiedBy>дом</cp:lastModifiedBy>
  <cp:revision>12</cp:revision>
  <dcterms:created xsi:type="dcterms:W3CDTF">2020-02-11T02:21:03Z</dcterms:created>
  <dcterms:modified xsi:type="dcterms:W3CDTF">2020-11-20T00:13:51Z</dcterms:modified>
  <cp:contentStatus>Окончательное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