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8" d="100"/>
          <a:sy n="78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26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9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5" Type="http://schemas.openxmlformats.org/officeDocument/2006/relationships/image" Target="../media/image23.jpeg"/><Relationship Id="rId2" Type="http://schemas.openxmlformats.org/officeDocument/2006/relationships/audio" Target="../media/media1.wma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microsoft.com/office/2007/relationships/media" Target="../media/media1.wma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image" Target="../media/image22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e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2.jp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Прямоугольник 90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3" name="Группа 82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84" name="Прямоугольник 83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230979" y="3724719"/>
              <a:ext cx="273427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Малая медведица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Малая медведица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околополярное созвездие Северного полушария неба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6" name="Рисунок 8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5615" y="1679774"/>
              <a:ext cx="3125003" cy="1654957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75" name="Группа 74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76" name="Прямоугольник 7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230979" y="3724719"/>
              <a:ext cx="2734277" cy="141577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Метеорит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Метеорит– </a:t>
              </a:r>
              <a:r>
                <a:rPr lang="ru-RU" sz="1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тело космического происхождения, достигшее поверхности Земли, или другого крупного небесного тела. </a:t>
              </a:r>
            </a:p>
          </p:txBody>
        </p:sp>
        <p:pic>
          <p:nvPicPr>
            <p:cNvPr id="78" name="Рисунок 7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5615" y="1628346"/>
              <a:ext cx="3125003" cy="1757814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67" name="Группа 6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68" name="Прямоугольник 6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230979" y="3724719"/>
              <a:ext cx="2734277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Млечный путь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Млечный путь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галактика, в которой находятся Земля, Солнечная система и все отдельные звёзды, видимые невооружённым глазом.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0" name="Рисунок 6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8116" y="1607253"/>
              <a:ext cx="2880000" cy="180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59" name="Группа 5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60" name="Прямоугольник 5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230979" y="3724719"/>
              <a:ext cx="2734277" cy="141577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Луноход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Луноход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транспортное средство, предназначенное для передвижений по поверхности Луны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8116" y="1607253"/>
              <a:ext cx="1800000" cy="180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51" name="Группа 5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52" name="Прямоугольник 5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230979" y="3724719"/>
              <a:ext cx="2734277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Большая медведица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Большая медведица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созвездие северного полушария неба. Семь звёзд 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Большой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Медведицы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составляют фигуру, напоминающую ковш с ручкой.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5615" y="1607253"/>
              <a:ext cx="3125003" cy="180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43" name="Группа 42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44" name="Прямоугольник 43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230979" y="3724719"/>
              <a:ext cx="2734277" cy="98488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Невесомость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Невесомость – </a:t>
              </a:r>
              <a:r>
                <a:rPr lang="ru-RU" sz="1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состояние, при котором отсутствует вес.</a:t>
              </a: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3429" y="1689629"/>
              <a:ext cx="1800000" cy="180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35" name="Группа 34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230979" y="3724719"/>
              <a:ext cx="2734277" cy="141577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Орбита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Орбита – </a:t>
              </a:r>
              <a:r>
                <a:rPr lang="ru-RU" sz="1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путь, по которому космический корабль кружит вокруг Земли или другого космического тела.</a:t>
              </a:r>
            </a:p>
          </p:txBody>
        </p: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8171" y="1689629"/>
              <a:ext cx="2946516" cy="1656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27" name="Группа 2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230979" y="3724719"/>
              <a:ext cx="2734277" cy="184665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Скафандр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Скафандр – </a:t>
              </a:r>
              <a:r>
                <a:rPr lang="ru-RU" sz="1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индивидуальное герметичное снаряжение, обеспечивающее </a:t>
              </a:r>
              <a:r>
                <a:rPr lang="ru-RU" sz="1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жизне</a:t>
              </a:r>
              <a:r>
                <a:rPr lang="ru-RU" sz="1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-деятельность человека в условиях, сильно отличающихся от нормальных.</a:t>
              </a: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2966" y="1607254"/>
              <a:ext cx="1800000" cy="180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19" name="Группа 1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30979" y="3724719"/>
              <a:ext cx="273427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Космический корабль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Космический корабль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космический аппарат для полета в космос.</a:t>
              </a: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4002" y="1607254"/>
              <a:ext cx="2717928" cy="180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grpSp>
        <p:nvGrpSpPr>
          <p:cNvPr id="11" name="Группа 1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30979" y="3724719"/>
              <a:ext cx="273427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Космодром</a:t>
              </a:r>
            </a:p>
            <a:p>
              <a:pPr algn="just"/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Космодром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комплекс сооружений для запуска космических кораблей.</a:t>
              </a: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8171" y="1607254"/>
              <a:ext cx="2909590" cy="1800000"/>
            </a:xfrm>
            <a:prstGeom prst="rect">
              <a:avLst/>
            </a:prstGeom>
            <a:grpFill/>
            <a:ln w="38100">
              <a:solidFill>
                <a:srgbClr val="FF0000"/>
              </a:solidFill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1183907" y="1126156"/>
            <a:ext cx="3609474" cy="4649002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46282" y="1490899"/>
              <a:ext cx="19539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СЛОВАРЬ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83717" y="4590273"/>
              <a:ext cx="20790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КОСМИЧЕСКИХ</a:t>
              </a:r>
            </a:p>
            <a:p>
              <a:pPr algn="ctr"/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ТЕРМИНОВ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0682" y="2145252"/>
              <a:ext cx="2160000" cy="2160000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</p:grpSp>
      <p:grpSp>
        <p:nvGrpSpPr>
          <p:cNvPr id="15" name="Группа 14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991" y="1614875"/>
              <a:ext cx="2605661" cy="179237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1790991" y="3724718"/>
              <a:ext cx="2734277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Космонавтика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Космонавтика</a:t>
              </a:r>
              <a:r>
                <a:rPr lang="ru-RU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отрасль науки для исследования и освоения космического пространства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0020" y="1638465"/>
              <a:ext cx="2627604" cy="174519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1790991" y="3724718"/>
              <a:ext cx="2734277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Космонавт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Космонавт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человек, испытывающий космическую технику в космическом полете.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5267" y="1697254"/>
              <a:ext cx="2940001" cy="162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90991" y="3724718"/>
              <a:ext cx="2734277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Иллюминатор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Иллюминатор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круглое или прямоугольное окно в борту корпуса корабля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0986" y="1607253"/>
              <a:ext cx="3200000" cy="180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42" name="TextBox 41"/>
            <p:cNvSpPr txBox="1"/>
            <p:nvPr/>
          </p:nvSpPr>
          <p:spPr>
            <a:xfrm>
              <a:off x="1513845" y="3600379"/>
              <a:ext cx="3074282" cy="206210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Орбитальная станция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Орбитальная станция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космический аппарат, предназначенный для долговременного пребывания людей на околопланетной орбите с целью проведения научных исследований в условиях космического пространства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0986" y="1607253"/>
              <a:ext cx="2880000" cy="180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50" name="TextBox 49"/>
            <p:cNvSpPr txBox="1"/>
            <p:nvPr/>
          </p:nvSpPr>
          <p:spPr>
            <a:xfrm>
              <a:off x="1513845" y="3600379"/>
              <a:ext cx="3074282" cy="141577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Галактика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Галактика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гравитационно-связанная система из звёзд, звёздных скоплений, межзвёздного газа и пыли, тёмной материи, планет.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0986" y="1607413"/>
              <a:ext cx="3200000" cy="179968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58" name="TextBox 57"/>
            <p:cNvSpPr txBox="1"/>
            <p:nvPr/>
          </p:nvSpPr>
          <p:spPr>
            <a:xfrm>
              <a:off x="1513845" y="3600379"/>
              <a:ext cx="3074282" cy="9848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Звезда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Звезда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массивное самосветящееся небесное тело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86" y="1607253"/>
              <a:ext cx="2475000" cy="180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66" name="TextBox 65"/>
            <p:cNvSpPr txBox="1"/>
            <p:nvPr/>
          </p:nvSpPr>
          <p:spPr>
            <a:xfrm>
              <a:off x="1513845" y="3600379"/>
              <a:ext cx="3074282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Телескоп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Телескоп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прибор, с помощью которого можно наблюдать отдалённые объекты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3" name="Рисунок 72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6260" y="1607253"/>
              <a:ext cx="3029453" cy="180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74" name="TextBox 73"/>
            <p:cNvSpPr txBox="1"/>
            <p:nvPr/>
          </p:nvSpPr>
          <p:spPr>
            <a:xfrm>
              <a:off x="1513845" y="3600379"/>
              <a:ext cx="3074282" cy="206210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Созвездие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Созвездие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современной астрономии участки, на которые разделена небесная сфера для удобства ориентирования на звёздном небе. В древности созвездиями назывались характерные фигуры, образуемые яркими звёздами.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1" name="Рисунок 80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0986" y="1607253"/>
              <a:ext cx="1800000" cy="180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82" name="TextBox 81"/>
            <p:cNvSpPr txBox="1"/>
            <p:nvPr/>
          </p:nvSpPr>
          <p:spPr>
            <a:xfrm>
              <a:off x="1513845" y="3600379"/>
              <a:ext cx="3074282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Спутник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Спутник–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объект, обращающийся по определённой траектории (орбите) вокруг другого объекта.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88" name="Прямоугольник 87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9" name="Рисунок 88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1558" y="1607253"/>
              <a:ext cx="3198857" cy="18000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</p:pic>
        <p:sp>
          <p:nvSpPr>
            <p:cNvPr id="90" name="TextBox 89"/>
            <p:cNvSpPr txBox="1"/>
            <p:nvPr/>
          </p:nvSpPr>
          <p:spPr>
            <a:xfrm>
              <a:off x="1513845" y="3600379"/>
              <a:ext cx="3074282" cy="141577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Полярная звезда</a:t>
              </a:r>
            </a:p>
            <a:p>
              <a:pPr algn="ctr"/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Полярная звезда – 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звезда видимой звёздной величины в созвездии Малой Медведицы. Расположена вблизи Северного полюса мира.</a:t>
              </a:r>
              <a:endPara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2" name="Группа 91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93" name="Прямоугольник 92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042556" y="2434442"/>
              <a:ext cx="20306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Издано в 2020г.</a:t>
              </a:r>
            </a:p>
            <a:p>
              <a:pPr algn="ctr"/>
              <a:r>
                <a:rPr lang="ru-RU" dirty="0" smtClean="0"/>
                <a:t>Группа «Фантазеры»</a:t>
              </a:r>
              <a:endParaRPr lang="ru-RU" dirty="0"/>
            </a:p>
          </p:txBody>
        </p:sp>
      </p:grp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5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965"/>
    </mc:Choice>
    <mc:Fallback xmlns="">
      <p:transition spd="slow" advTm="539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00"/>
                            </p:stCondLst>
                            <p:childTnLst>
                              <p:par>
                                <p:cTn id="22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>
                      <p:stCondLst>
                        <p:cond delay="0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00"/>
                            </p:stCondLst>
                            <p:childTnLst>
                              <p:par>
                                <p:cTn id="2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500"/>
                            </p:stCondLst>
                            <p:childTnLst>
                              <p:par>
                                <p:cTn id="25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500"/>
                            </p:stCondLst>
                            <p:childTnLst>
                              <p:par>
                                <p:cTn id="27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79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0" fill="hold">
                      <p:stCondLst>
                        <p:cond delay="0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3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500"/>
                            </p:stCondLst>
                            <p:childTnLst>
                              <p:par>
                                <p:cTn id="28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9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6" fill="hold">
                      <p:stCondLst>
                        <p:cond delay="0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9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500"/>
                            </p:stCondLst>
                            <p:childTnLst>
                              <p:par>
                                <p:cTn id="30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311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2" fill="hold">
                      <p:stCondLst>
                        <p:cond delay="0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500"/>
                            </p:stCondLst>
                            <p:childTnLst>
                              <p:par>
                                <p:cTn id="32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1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500"/>
                            </p:stCondLst>
                            <p:childTnLst>
                              <p:par>
                                <p:cTn id="33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343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4" fill="hold">
                      <p:stCondLst>
                        <p:cond delay="0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7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500"/>
                            </p:stCondLst>
                            <p:childTnLst>
                              <p:par>
                                <p:cTn id="35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>
                      <p:stCondLst>
                        <p:cond delay="0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3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500"/>
                            </p:stCondLst>
                            <p:childTnLst>
                              <p:par>
                                <p:cTn id="36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375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6" fill="hold">
                      <p:stCondLst>
                        <p:cond delay="0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9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500"/>
                            </p:stCondLst>
                            <p:childTnLst>
                              <p:par>
                                <p:cTn id="385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audio isNarration="1">
              <p:cMediaNode vol="80000" showWhenStopped="0">
                <p:cTn id="3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1" grpId="0" animBg="1"/>
      <p:bldP spid="91" grpId="1" animBg="1"/>
      <p:bldP spid="5" grpId="0" animBg="1"/>
      <p:bldP spid="5" grpId="1" animBg="1"/>
    </p:bldLst>
  </p:timing>
  <p:extLst>
    <p:ext uri="{E180D4A7-C9FB-4DFB-919C-405C955672EB}">
      <p14:showEvtLst xmlns:p14="http://schemas.microsoft.com/office/powerpoint/2010/main">
        <p14:triggerEvt type="onClick" time="3066" objId="10"/>
        <p14:triggerEvt type="onClick" time="5842" objId="11"/>
        <p14:triggerEvt type="onClick" time="9074" objId="19"/>
        <p14:triggerEvt type="onClick" time="13205" objId="27"/>
        <p14:triggerEvt type="onClick" time="17503" objId="35"/>
        <p14:triggerEvt type="onClick" time="21528" objId="43"/>
        <p14:triggerEvt type="onClick" time="27306" objId="51"/>
        <p14:triggerEvt type="onClick" time="32507" objId="59"/>
        <p14:triggerEvt type="onClick" time="37182" objId="67"/>
        <p14:triggerEvt type="onClick" time="42288" objId="75"/>
        <p14:triggerEvt type="onClick" time="46553" objId="83"/>
        <p14:triggerEvt type="onClick" time="50227" objId="91"/>
      </p14:showEvtLst>
    </p:ext>
  </p:extLs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328</Words>
  <Application>Microsoft Office PowerPoint</Application>
  <PresentationFormat>Экран (4:3)</PresentationFormat>
  <Paragraphs>65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дом</cp:lastModifiedBy>
  <cp:revision>10</cp:revision>
  <dcterms:created xsi:type="dcterms:W3CDTF">2020-02-11T02:21:03Z</dcterms:created>
  <dcterms:modified xsi:type="dcterms:W3CDTF">2020-11-20T00:12:22Z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